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192000" cy="6858000"/>
          </a:xfrm>
          <a:prstGeom prst="rect">
            <a:avLst/>
          </a:prstGeom>
          <a:noFill/>
          <a:ln w="9525">
            <a:noFill/>
          </a:ln>
        </p:spPr>
      </p:pic>
      <p:sp>
        <p:nvSpPr>
          <p:cNvPr id="2051" name="Rectangle 3"/>
          <p:cNvSpPr>
            <a:spLocks noGrp="1" noChangeArrowheads="1"/>
          </p:cNvSpPr>
          <p:nvPr>
            <p:ph type="ctrTitle"/>
          </p:nvPr>
        </p:nvSpPr>
        <p:spPr>
          <a:xfrm>
            <a:off x="2063751" y="1701800"/>
            <a:ext cx="9211733" cy="1082675"/>
          </a:xfrm>
        </p:spPr>
        <p:txBody>
          <a:bodyPr/>
          <a:lstStyle>
            <a:lvl1pPr algn="r">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2063751" y="2927350"/>
            <a:ext cx="9218083" cy="1752600"/>
          </a:xfrm>
        </p:spPr>
        <p:txBody>
          <a:bodyPr/>
          <a:lstStyle>
            <a:lvl1pPr marL="0" indent="0" algn="r">
              <a:buFontTx/>
              <a:buNone/>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3"/>
          <p:cNvPicPr>
            <a:picLocks noChangeAspect="1"/>
          </p:cNvPicPr>
          <p:nvPr/>
        </p:nvPicPr>
        <p:blipFill>
          <a:blip r:embed="rId12"/>
          <a:stretch>
            <a:fillRect/>
          </a:stretch>
        </p:blipFill>
        <p:spPr>
          <a:xfrm>
            <a:off x="-8467" y="0"/>
            <a:ext cx="12200467"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p:nvPr/>
        </p:nvSpPr>
        <p:spPr>
          <a:xfrm>
            <a:off x="2096135" y="2160270"/>
            <a:ext cx="9085580" cy="1198880"/>
          </a:xfrm>
          <a:prstGeom prst="rect">
            <a:avLst/>
          </a:prstGeom>
          <a:noFill/>
        </p:spPr>
        <p:txBody>
          <a:bodyPr wrap="square" rtlCol="0">
            <a:spAutoFit/>
          </a:bodyPr>
          <a:p>
            <a:r>
              <a:rPr lang="en-US" sz="3600">
                <a:solidFill>
                  <a:srgbClr val="FF0000"/>
                </a:solidFill>
                <a:latin typeface="Times New Roman" panose="02020603050405020304" charset="0"/>
                <a:cs typeface="Times New Roman" panose="02020603050405020304" charset="0"/>
              </a:rPr>
              <a:t>Tiết 15 - 16:    </a:t>
            </a:r>
            <a:endParaRPr lang="en-US" sz="3600">
              <a:solidFill>
                <a:srgbClr val="FF0000"/>
              </a:solidFill>
              <a:latin typeface="Times New Roman" panose="02020603050405020304" charset="0"/>
              <a:cs typeface="Times New Roman" panose="02020603050405020304" charset="0"/>
            </a:endParaRPr>
          </a:p>
          <a:p>
            <a:r>
              <a:rPr lang="en-US" sz="3600">
                <a:solidFill>
                  <a:srgbClr val="FF0000"/>
                </a:solidFill>
                <a:latin typeface="Times New Roman" panose="02020603050405020304" charset="0"/>
                <a:cs typeface="Times New Roman" panose="02020603050405020304" charset="0"/>
              </a:rPr>
              <a:t>  LUYỆN TẬP VIẾT BÀI VĂN TẢ CẢNH</a:t>
            </a:r>
            <a:endParaRPr lang="en-US" sz="3600">
              <a:solidFill>
                <a:srgbClr val="FF0000"/>
              </a:solidFill>
              <a:latin typeface="Times New Roman" panose="02020603050405020304" charset="0"/>
              <a:cs typeface="Times New Roman" panose="02020603050405020304" charset="0"/>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1428115" y="1383665"/>
            <a:ext cx="9955530" cy="1568450"/>
          </a:xfrm>
          <a:prstGeom prst="rect">
            <a:avLst/>
          </a:prstGeom>
          <a:noFill/>
        </p:spPr>
        <p:txBody>
          <a:bodyPr wrap="square" rtlCol="0">
            <a:spAutoFit/>
          </a:bodyPr>
          <a:p>
            <a:r>
              <a:rPr lang="en-US" sz="3200">
                <a:solidFill>
                  <a:srgbClr val="FF0000"/>
                </a:solidFill>
                <a:latin typeface="Times New Roman" panose="02020603050405020304" charset="0"/>
                <a:cs typeface="Times New Roman" panose="02020603050405020304" charset="0"/>
              </a:rPr>
              <a:t>I. Ôn tập lý thuyết</a:t>
            </a:r>
            <a:endParaRPr lang="en-US" sz="3200">
              <a:solidFill>
                <a:srgbClr val="FF0000"/>
              </a:solidFill>
              <a:latin typeface="Times New Roman" panose="02020603050405020304" charset="0"/>
              <a:cs typeface="Times New Roman" panose="02020603050405020304" charset="0"/>
            </a:endParaRPr>
          </a:p>
          <a:p>
            <a:r>
              <a:rPr lang="en-US" sz="3200">
                <a:latin typeface="Times New Roman" panose="02020603050405020304" charset="0"/>
                <a:cs typeface="Times New Roman" panose="02020603050405020304" charset="0"/>
              </a:rPr>
              <a:t>1. Phương pháp tả cảnh</a:t>
            </a:r>
            <a:endParaRPr lang="en-US" sz="3200">
              <a:latin typeface="Times New Roman" panose="02020603050405020304" charset="0"/>
              <a:cs typeface="Times New Roman" panose="02020603050405020304" charset="0"/>
            </a:endParaRPr>
          </a:p>
          <a:p>
            <a:r>
              <a:rPr lang="en-US" sz="3200">
                <a:latin typeface="Times New Roman" panose="02020603050405020304" charset="0"/>
                <a:cs typeface="Times New Roman" panose="02020603050405020304" charset="0"/>
              </a:rPr>
              <a:t>2. Bố cục bài văn tả cảnh</a:t>
            </a:r>
            <a:endParaRPr lang="en-US" sz="3200">
              <a:latin typeface="Times New Roman" panose="02020603050405020304" charset="0"/>
              <a:cs typeface="Times New Roman" panose="02020603050405020304" charset="0"/>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993140" y="654050"/>
            <a:ext cx="10530205" cy="3969385"/>
          </a:xfrm>
          <a:prstGeom prst="rect">
            <a:avLst/>
          </a:prstGeom>
          <a:noFill/>
        </p:spPr>
        <p:txBody>
          <a:bodyPr wrap="square" rtlCol="0">
            <a:spAutoFit/>
          </a:bodyPr>
          <a:p>
            <a:r>
              <a:rPr lang="en-US" sz="2800">
                <a:solidFill>
                  <a:srgbClr val="FF0000"/>
                </a:solidFill>
                <a:latin typeface="Times New Roman" panose="02020603050405020304" charset="0"/>
                <a:cs typeface="Times New Roman" panose="02020603050405020304" charset="0"/>
              </a:rPr>
              <a:t>II. Luyện tập</a:t>
            </a:r>
            <a:endParaRPr lang="en-US" sz="2800">
              <a:solidFill>
                <a:srgbClr val="FF0000"/>
              </a:solidFill>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rPr>
              <a:t>Đề bài : </a:t>
            </a:r>
            <a:endParaRPr lang="en-US" sz="2800">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rPr>
              <a:t> Tả cảnh ngày tết nơi em ở</a:t>
            </a:r>
            <a:endParaRPr lang="en-US" sz="2800">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rPr>
              <a:t>    DÀN Ý</a:t>
            </a:r>
            <a:endParaRPr lang="en-US" sz="2800">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rPr>
              <a:t>1. Mở bài: Giới thiệu, dẫn dắt  về ngày tết ở quê em( có thể mở bài trực tiếp hoặc gián tiếp)</a:t>
            </a:r>
            <a:endParaRPr lang="en-US" sz="2800">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rPr>
              <a:t>vd:  Tết ...tết...tết ...đến rồi. Vậy là một năm mới nữa lại đến. Khu phố em ở dường như khoác lên mình một diện mạo mới, lòng người cũng ấm áp, hân hoan hơn để chào đón một năm mới bình an.</a:t>
            </a:r>
            <a:endParaRPr lang="en-US" sz="2800">
              <a:latin typeface="Times New Roman" panose="02020603050405020304" charset="0"/>
              <a:cs typeface="Times New Roman" panose="02020603050405020304" charset="0"/>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962025" y="654050"/>
            <a:ext cx="10716260" cy="5692775"/>
          </a:xfrm>
          <a:prstGeom prst="rect">
            <a:avLst/>
          </a:prstGeom>
          <a:noFill/>
        </p:spPr>
        <p:txBody>
          <a:bodyPr wrap="square" rtlCol="0">
            <a:spAutoFit/>
          </a:bodyPr>
          <a:p>
            <a:r>
              <a:rPr lang="en-US" sz="2800">
                <a:latin typeface="Times New Roman" panose="02020603050405020304" charset="0"/>
                <a:cs typeface="Times New Roman" panose="02020603050405020304" charset="0"/>
                <a:sym typeface="+mn-ea"/>
              </a:rPr>
              <a:t>2. Thân bài: Tả cảnh ngày tết theo trình tự từ bao quát đến cụ thể</a:t>
            </a:r>
            <a:endParaRPr lang="en-US" sz="2800">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sym typeface="+mn-ea"/>
              </a:rPr>
              <a:t>a. Tả bao quát</a:t>
            </a:r>
            <a:endParaRPr lang="en-US" sz="2800">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sym typeface="+mn-ea"/>
              </a:rPr>
              <a:t>- Ngày tết thật tưng bừng, rộn rã</a:t>
            </a:r>
            <a:endParaRPr lang="en-US" sz="2800">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sym typeface="+mn-ea"/>
              </a:rPr>
              <a:t>- Thiên nhiên</a:t>
            </a:r>
            <a:endParaRPr lang="en-US" sz="2800">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sym typeface="+mn-ea"/>
              </a:rPr>
              <a:t>- Cảnh vật </a:t>
            </a:r>
            <a:endParaRPr lang="en-US" sz="2800">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sym typeface="+mn-ea"/>
              </a:rPr>
              <a:t>- Con người</a:t>
            </a:r>
            <a:endParaRPr lang="en-US" sz="2800">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sym typeface="+mn-ea"/>
              </a:rPr>
              <a:t>b. Tả chi tiết</a:t>
            </a:r>
            <a:endParaRPr lang="en-US" sz="2800">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sym typeface="+mn-ea"/>
              </a:rPr>
              <a:t>-   Trước tết: Những con phố, những ngôi nhà được dọn dẹp, trang trí như thế nào?</a:t>
            </a:r>
            <a:endParaRPr lang="en-US" sz="2800">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sym typeface="+mn-ea"/>
              </a:rPr>
              <a:t>-    Cảnh mọi người gói, nấu bánh chưng</a:t>
            </a:r>
            <a:endParaRPr lang="en-US" sz="2800">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sym typeface="+mn-ea"/>
              </a:rPr>
              <a:t>-  Cảnh đầm ấm bữa cơm tất niên chiều 30 tết</a:t>
            </a:r>
            <a:endParaRPr lang="en-US" sz="2800">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sym typeface="+mn-ea"/>
              </a:rPr>
              <a:t>-  Cảnh giao thừa, đón chào năm mới</a:t>
            </a:r>
            <a:endParaRPr lang="en-US" sz="2800">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sym typeface="+mn-ea"/>
              </a:rPr>
              <a:t>- Cảnh mọi người chúc nhau những lời chúc tốt đẹp ( Người lớn , trẻ nhỏ)</a:t>
            </a:r>
            <a:endParaRPr lang="en-US" sz="280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1202055" y="795655"/>
            <a:ext cx="10343515" cy="2676525"/>
          </a:xfrm>
          <a:prstGeom prst="rect">
            <a:avLst/>
          </a:prstGeom>
          <a:noFill/>
        </p:spPr>
        <p:txBody>
          <a:bodyPr wrap="square" rtlCol="0">
            <a:spAutoFit/>
          </a:bodyPr>
          <a:p>
            <a:r>
              <a:rPr lang="en-US" sz="2800">
                <a:latin typeface="Times New Roman" panose="02020603050405020304" charset="0"/>
                <a:cs typeface="Times New Roman" panose="02020603050405020304" charset="0"/>
              </a:rPr>
              <a:t>3. Kết bài : Cảm nghĩ của em về ngày tết</a:t>
            </a:r>
            <a:endParaRPr lang="en-US" sz="2800">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rPr>
              <a:t>vd: Những ngày tết trôi qua thật nhanh, đọng lại trong mỗi người niềm vui, sự hi vọng và hạnh phúc nhất là đối với những người con xa xứ được trở về quê hương ăn tết, sum vầy bên gia đình hay những đứa tẻ như chúng tôi được nhận rất nhiều bao lì xì. Sau này dù có đi đâu thì tôi vẫn luôn nhớ về ngày tết nơi đây, ngày tết cổ truyền của dân tộc3</a:t>
            </a:r>
            <a:endParaRPr lang="en-US" sz="2800">
              <a:latin typeface="Times New Roman" panose="02020603050405020304" charset="0"/>
              <a:cs typeface="Times New Roman" panose="02020603050405020304" charset="0"/>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1815465" y="1422400"/>
            <a:ext cx="9265920" cy="2368550"/>
          </a:xfrm>
          <a:prstGeom prst="rect">
            <a:avLst/>
          </a:prstGeom>
          <a:noFill/>
        </p:spPr>
        <p:txBody>
          <a:bodyPr wrap="square" rtlCol="0">
            <a:spAutoFit/>
          </a:bodyPr>
          <a:p>
            <a:r>
              <a:rPr lang="en-US" sz="3600">
                <a:ln/>
                <a:solidFill>
                  <a:srgbClr val="FF0000"/>
                </a:solidFill>
                <a:effectLst>
                  <a:innerShdw blurRad="63500" dist="50800" dir="13500000">
                    <a:srgbClr val="000000">
                      <a:alpha val="50000"/>
                    </a:srgbClr>
                  </a:innerShdw>
                </a:effectLst>
                <a:latin typeface="Times New Roman" panose="02020603050405020304" charset="0"/>
                <a:cs typeface="Times New Roman" panose="02020603050405020304" charset="0"/>
              </a:rPr>
              <a:t>Lưu ý</a:t>
            </a:r>
            <a:endParaRPr lang="en-US" sz="3600">
              <a:ln/>
              <a:solidFill>
                <a:srgbClr val="FF0000"/>
              </a:solidFill>
              <a:effectLst>
                <a:innerShdw blurRad="63500" dist="50800" dir="13500000">
                  <a:srgbClr val="000000">
                    <a:alpha val="50000"/>
                  </a:srgbClr>
                </a:innerShdw>
              </a:effectLst>
              <a:latin typeface="Times New Roman" panose="02020603050405020304" charset="0"/>
              <a:cs typeface="Times New Roman" panose="02020603050405020304" charset="0"/>
            </a:endParaRPr>
          </a:p>
          <a:p>
            <a:endParaRPr lang="en-US" sz="2800">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rPr>
              <a:t>-  HS chép bài phần I và phần II (không cần chép ví dụ) vào vở ghi</a:t>
            </a:r>
            <a:endParaRPr lang="en-US" sz="2800">
              <a:latin typeface="Times New Roman" panose="02020603050405020304" charset="0"/>
              <a:cs typeface="Times New Roman" panose="02020603050405020304" charset="0"/>
            </a:endParaRPr>
          </a:p>
          <a:p>
            <a:r>
              <a:rPr lang="en-US" sz="2800">
                <a:latin typeface="Times New Roman" panose="02020603050405020304" charset="0"/>
                <a:cs typeface="Times New Roman" panose="02020603050405020304" charset="0"/>
              </a:rPr>
              <a:t>- Viết thành bài văn hoàn chỉnh vào vở Bài tập</a:t>
            </a:r>
            <a:endParaRPr lang="en-US" sz="2800">
              <a:latin typeface="Times New Roman" panose="02020603050405020304" charset="0"/>
              <a:cs typeface="Times New Roman" panose="02020603050405020304" charset="0"/>
            </a:endParaRPr>
          </a:p>
        </p:txBody>
      </p:sp>
    </p:spTree>
  </p:cSld>
  <p:clrMapOvr>
    <a:masterClrMapping/>
  </p:clrMapOvr>
  <p:transition>
    <p:dissolve/>
  </p:transition>
</p:sld>
</file>

<file path=ppt/theme/theme1.xml><?xml version="1.0" encoding="utf-8"?>
<a:theme xmlns:a="http://schemas.openxmlformats.org/drawingml/2006/main" name="Gear Drives">
  <a:themeElements>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fontScheme name="Gear Dri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ear Dri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ar Dri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ar Dri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ar Dri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ar Dri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ar Dri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ar Dri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ar Dri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ar Dri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ar Dri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ar Dri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ar Dri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1389</Words>
  <Application>WPS Presentation</Application>
  <PresentationFormat>Widescreen</PresentationFormat>
  <Paragraphs>35</Paragraphs>
  <Slides>6</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6</vt:i4>
      </vt:variant>
    </vt:vector>
  </HeadingPairs>
  <TitlesOfParts>
    <vt:vector size="16" baseType="lpstr">
      <vt:lpstr>Arial</vt:lpstr>
      <vt:lpstr>SimSun</vt:lpstr>
      <vt:lpstr>Wingdings</vt:lpstr>
      <vt:lpstr>Calibri Light</vt:lpstr>
      <vt:lpstr>Calibri</vt:lpstr>
      <vt:lpstr>Microsoft YaHei</vt:lpstr>
      <vt:lpstr>Arial Unicode MS</vt:lpstr>
      <vt:lpstr>VnTimes</vt:lpstr>
      <vt:lpstr>Times New Roman</vt:lpstr>
      <vt:lpstr>Gear Drives</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E5-475</cp:lastModifiedBy>
  <cp:revision>1</cp:revision>
  <dcterms:created xsi:type="dcterms:W3CDTF">2021-02-02T10:07:45Z</dcterms:created>
  <dcterms:modified xsi:type="dcterms:W3CDTF">2021-02-02T10:07:46Z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1033-11.2.0.9967</vt:lpwstr>
  </property>
</Properties>
</file>